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8" r:id="rId18"/>
    <p:sldId id="277" r:id="rId19"/>
    <p:sldId id="271" r:id="rId20"/>
    <p:sldId id="272"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FECD78-3C8E-49F2-8FAB-59489D168ABB}"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FECD78-3C8E-49F2-8FAB-59489D168ABB}"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FECD78-3C8E-49F2-8FAB-59489D168ABB}"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ru-RU" dirty="0" smtClean="0"/>
              <a:t>терроризм</a:t>
            </a:r>
            <a:endParaRPr lang="ru-RU" dirty="0"/>
          </a:p>
        </p:txBody>
      </p:sp>
      <p:sp>
        <p:nvSpPr>
          <p:cNvPr id="3" name="Подзаголовок 2"/>
          <p:cNvSpPr>
            <a:spLocks noGrp="1"/>
          </p:cNvSpPr>
          <p:nvPr>
            <p:ph type="subTitle" idx="1"/>
          </p:nvPr>
        </p:nvSpPr>
        <p:spPr/>
        <p:txBody>
          <a:bodyPr/>
          <a:lstStyle/>
          <a:p>
            <a:r>
              <a:rPr lang="ru-RU" dirty="0" smtClean="0"/>
              <a:t>Истоки и причины возникновения.</a:t>
            </a:r>
          </a:p>
          <a:p>
            <a:r>
              <a:rPr lang="ru-RU" dirty="0" smtClean="0"/>
              <a:t>Классный час в </a:t>
            </a:r>
            <a:r>
              <a:rPr lang="ru-RU" smtClean="0"/>
              <a:t>10 классе.</a:t>
            </a:r>
          </a:p>
          <a:p>
            <a:endParaRPr lang="ru-RU" dirty="0"/>
          </a:p>
        </p:txBody>
      </p:sp>
    </p:spTree>
    <p:extLst>
      <p:ext uri="{BB962C8B-B14F-4D97-AF65-F5344CB8AC3E}">
        <p14:creationId xmlns:p14="http://schemas.microsoft.com/office/powerpoint/2010/main" val="318327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Джебхат</a:t>
            </a:r>
            <a:r>
              <a:rPr lang="ru-RU" dirty="0" smtClean="0"/>
              <a:t> ан </a:t>
            </a:r>
            <a:r>
              <a:rPr lang="ru-RU" dirty="0" err="1" smtClean="0"/>
              <a:t>Нусра</a:t>
            </a:r>
            <a:endParaRPr lang="ru-RU" dirty="0"/>
          </a:p>
        </p:txBody>
      </p:sp>
      <p:sp>
        <p:nvSpPr>
          <p:cNvPr id="3" name="Содержимое 2"/>
          <p:cNvSpPr>
            <a:spLocks noGrp="1"/>
          </p:cNvSpPr>
          <p:nvPr>
            <p:ph idx="1"/>
          </p:nvPr>
        </p:nvSpPr>
        <p:spPr/>
        <p:txBody>
          <a:bodyPr>
            <a:normAutofit fontScale="85000" lnSpcReduction="10000"/>
          </a:bodyPr>
          <a:lstStyle/>
          <a:p>
            <a:r>
              <a:rPr lang="ru-RU" dirty="0" err="1"/>
              <a:t>Джебхат</a:t>
            </a:r>
            <a:r>
              <a:rPr lang="ru-RU" dirty="0"/>
              <a:t> ан-</a:t>
            </a:r>
            <a:r>
              <a:rPr lang="ru-RU" dirty="0" err="1" smtClean="0"/>
              <a:t>Нусра</a:t>
            </a:r>
            <a:r>
              <a:rPr lang="ru-RU" dirty="0" smtClean="0"/>
              <a:t>— </a:t>
            </a:r>
            <a:r>
              <a:rPr lang="ru-RU" dirty="0"/>
              <a:t>отделение международной исламистской террористической организации «Аль-Каида» на территории Сирии и </a:t>
            </a:r>
            <a:r>
              <a:rPr lang="ru-RU" dirty="0" smtClean="0"/>
              <a:t>Ливана.  </a:t>
            </a:r>
            <a:r>
              <a:rPr lang="ru-RU" dirty="0"/>
              <a:t>Группировка основана 23 января 2012 года во время гражданской войны в Сирии. С тех пор она рассматривается как одна из наиболее успешных среди повстанческих группировок. Признана террористической организацией </a:t>
            </a:r>
            <a:r>
              <a:rPr lang="ru-RU" dirty="0" smtClean="0"/>
              <a:t>Австралией, Великобританией, Ираном, ООН, Канадой, </a:t>
            </a:r>
            <a:r>
              <a:rPr lang="ru-RU" dirty="0"/>
              <a:t>Новой </a:t>
            </a:r>
            <a:r>
              <a:rPr lang="ru-RU" dirty="0" smtClean="0"/>
              <a:t>Зеландией, ОАЭ, Россией, </a:t>
            </a:r>
            <a:r>
              <a:rPr lang="ru-RU" dirty="0"/>
              <a:t>Саудовской </a:t>
            </a:r>
            <a:r>
              <a:rPr lang="ru-RU" dirty="0" smtClean="0"/>
              <a:t>Аравией, США, Турцией и Францией.</a:t>
            </a:r>
            <a:endParaRPr lang="ru-RU" dirty="0"/>
          </a:p>
        </p:txBody>
      </p:sp>
    </p:spTree>
    <p:extLst>
      <p:ext uri="{BB962C8B-B14F-4D97-AF65-F5344CB8AC3E}">
        <p14:creationId xmlns:p14="http://schemas.microsoft.com/office/powerpoint/2010/main" val="751118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ЦСН ФСБ</a:t>
            </a:r>
            <a:endParaRPr lang="ru-RU" dirty="0"/>
          </a:p>
        </p:txBody>
      </p:sp>
      <p:sp>
        <p:nvSpPr>
          <p:cNvPr id="3" name="Содержимое 2"/>
          <p:cNvSpPr>
            <a:spLocks noGrp="1"/>
          </p:cNvSpPr>
          <p:nvPr>
            <p:ph idx="1"/>
          </p:nvPr>
        </p:nvSpPr>
        <p:spPr/>
        <p:txBody>
          <a:bodyPr>
            <a:normAutofit fontScale="62500" lnSpcReduction="20000"/>
          </a:bodyPr>
          <a:lstStyle/>
          <a:p>
            <a:r>
              <a:rPr lang="ru-RU" dirty="0"/>
              <a:t>По данным на начало 2014 года, за пятнадцать лет своего существования сотрудники ЦСН ФСБ России самостоятельно или во взаимодействии с различными подразделениями провели множество оперативно-боевых мероприятий, в ходе которых изъято значительное количество оружия, боеприпасов, взрывчатых веществ, освобождены сотни захваченных боевиками заложников, обезврежены активные члены бандформирований, среди которых такие одиозные главари, как </a:t>
            </a:r>
            <a:r>
              <a:rPr lang="ru-RU" dirty="0" err="1"/>
              <a:t>Салман</a:t>
            </a:r>
            <a:r>
              <a:rPr lang="ru-RU" dirty="0"/>
              <a:t> </a:t>
            </a:r>
            <a:r>
              <a:rPr lang="ru-RU" dirty="0" err="1"/>
              <a:t>Радуев</a:t>
            </a:r>
            <a:r>
              <a:rPr lang="ru-RU" dirty="0"/>
              <a:t>, </a:t>
            </a:r>
            <a:r>
              <a:rPr lang="ru-RU" dirty="0" err="1"/>
              <a:t>Арби</a:t>
            </a:r>
            <a:r>
              <a:rPr lang="ru-RU" dirty="0"/>
              <a:t> Бараев, Аслан Масхадов, </a:t>
            </a:r>
            <a:r>
              <a:rPr lang="ru-RU" dirty="0" err="1"/>
              <a:t>Раппани</a:t>
            </a:r>
            <a:r>
              <a:rPr lang="ru-RU" dirty="0"/>
              <a:t> Халилов, </a:t>
            </a:r>
            <a:r>
              <a:rPr lang="ru-RU" dirty="0" err="1"/>
              <a:t>Анзор</a:t>
            </a:r>
            <a:r>
              <a:rPr lang="ru-RU" dirty="0"/>
              <a:t> </a:t>
            </a:r>
            <a:r>
              <a:rPr lang="ru-RU" dirty="0" err="1"/>
              <a:t>Астемиров</a:t>
            </a:r>
            <a:r>
              <a:rPr lang="ru-RU" dirty="0"/>
              <a:t>, эмиссары международной террористической организации «Аль-Каида» на Северном Кавказе Абу </a:t>
            </a:r>
            <a:r>
              <a:rPr lang="ru-RU" dirty="0" err="1"/>
              <a:t>Умар</a:t>
            </a:r>
            <a:r>
              <a:rPr lang="ru-RU" dirty="0"/>
              <a:t>, Абу </a:t>
            </a:r>
            <a:r>
              <a:rPr lang="ru-RU" dirty="0" err="1"/>
              <a:t>Хавс</a:t>
            </a:r>
            <a:r>
              <a:rPr lang="ru-RU" dirty="0"/>
              <a:t>, Сейф Ислам и </a:t>
            </a:r>
            <a:r>
              <a:rPr lang="ru-RU" dirty="0" smtClean="0"/>
              <a:t>другие.  </a:t>
            </a:r>
            <a:r>
              <a:rPr lang="ru-RU" dirty="0"/>
              <a:t>За годы деятельности ЦСН ФСБ России его сотрудникам более двух тысяч раз вручались государственные награды, двадцать военнослужащих удостоены почётного звания «Герой Российской Федерации» (одиннадцать из которых — посмертно</a:t>
            </a:r>
            <a:r>
              <a:rPr lang="ru-RU" dirty="0" smtClean="0"/>
              <a:t>).</a:t>
            </a:r>
            <a:endParaRPr lang="ru-RU" dirty="0"/>
          </a:p>
        </p:txBody>
      </p:sp>
    </p:spTree>
    <p:extLst>
      <p:ext uri="{BB962C8B-B14F-4D97-AF65-F5344CB8AC3E}">
        <p14:creationId xmlns:p14="http://schemas.microsoft.com/office/powerpoint/2010/main" val="369494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a:t>
            </a:r>
            <a:r>
              <a:rPr lang="ru-RU" dirty="0" smtClean="0"/>
              <a:t>Альфа</a:t>
            </a:r>
            <a:r>
              <a:rPr lang="en-US" dirty="0" smtClean="0"/>
              <a:t>”</a:t>
            </a:r>
            <a:endParaRPr lang="ru-RU" dirty="0"/>
          </a:p>
        </p:txBody>
      </p:sp>
      <p:sp>
        <p:nvSpPr>
          <p:cNvPr id="3" name="Содержимое 2"/>
          <p:cNvSpPr>
            <a:spLocks noGrp="1"/>
          </p:cNvSpPr>
          <p:nvPr>
            <p:ph idx="1"/>
          </p:nvPr>
        </p:nvSpPr>
        <p:spPr/>
        <p:txBody>
          <a:bodyPr>
            <a:normAutofit fontScale="62500" lnSpcReduction="20000"/>
          </a:bodyPr>
          <a:lstStyle/>
          <a:p>
            <a:r>
              <a:rPr lang="ru-RU" dirty="0" err="1"/>
              <a:t>Управле́ние</a:t>
            </a:r>
            <a:r>
              <a:rPr lang="ru-RU" dirty="0"/>
              <a:t> «А» </a:t>
            </a:r>
            <a:r>
              <a:rPr lang="ru-RU" dirty="0" err="1"/>
              <a:t>Це́нтра</a:t>
            </a:r>
            <a:r>
              <a:rPr lang="ru-RU" dirty="0"/>
              <a:t> </a:t>
            </a:r>
            <a:r>
              <a:rPr lang="ru-RU" dirty="0" err="1"/>
              <a:t>специа́льного</a:t>
            </a:r>
            <a:r>
              <a:rPr lang="ru-RU" dirty="0"/>
              <a:t> </a:t>
            </a:r>
            <a:r>
              <a:rPr lang="ru-RU" dirty="0" err="1"/>
              <a:t>назначе́ния</a:t>
            </a:r>
            <a:r>
              <a:rPr lang="ru-RU" dirty="0"/>
              <a:t> </a:t>
            </a:r>
            <a:r>
              <a:rPr lang="ru-RU" dirty="0" err="1"/>
              <a:t>Федера́льной</a:t>
            </a:r>
            <a:r>
              <a:rPr lang="ru-RU" dirty="0"/>
              <a:t> </a:t>
            </a:r>
            <a:r>
              <a:rPr lang="ru-RU" dirty="0" err="1"/>
              <a:t>слу́жбы</a:t>
            </a:r>
            <a:r>
              <a:rPr lang="ru-RU" dirty="0"/>
              <a:t> </a:t>
            </a:r>
            <a:r>
              <a:rPr lang="ru-RU" dirty="0" err="1"/>
              <a:t>безопа́сности</a:t>
            </a:r>
            <a:r>
              <a:rPr lang="ru-RU" dirty="0"/>
              <a:t> </a:t>
            </a:r>
            <a:r>
              <a:rPr lang="ru-RU" dirty="0" err="1"/>
              <a:t>Росси́йской</a:t>
            </a:r>
            <a:r>
              <a:rPr lang="ru-RU" dirty="0"/>
              <a:t> </a:t>
            </a:r>
            <a:r>
              <a:rPr lang="ru-RU" dirty="0" err="1"/>
              <a:t>Федера́ции</a:t>
            </a:r>
            <a:r>
              <a:rPr lang="ru-RU" dirty="0"/>
              <a:t> (</a:t>
            </a:r>
            <a:r>
              <a:rPr lang="ru-RU" dirty="0" err="1"/>
              <a:t>Управле́ние</a:t>
            </a:r>
            <a:r>
              <a:rPr lang="ru-RU" dirty="0"/>
              <a:t> «А» ЦСН ФСБ </a:t>
            </a:r>
            <a:r>
              <a:rPr lang="ru-RU" dirty="0" err="1"/>
              <a:t>Росси́и</a:t>
            </a:r>
            <a:r>
              <a:rPr lang="ru-RU" dirty="0"/>
              <a:t>) или </a:t>
            </a:r>
            <a:r>
              <a:rPr lang="ru-RU" dirty="0" err="1"/>
              <a:t>Гру́ппа</a:t>
            </a:r>
            <a:r>
              <a:rPr lang="ru-RU" dirty="0"/>
              <a:t> «</a:t>
            </a:r>
            <a:r>
              <a:rPr lang="ru-RU" dirty="0" err="1"/>
              <a:t>А́льфа</a:t>
            </a:r>
            <a:r>
              <a:rPr lang="ru-RU" dirty="0" smtClean="0"/>
              <a:t>»— </a:t>
            </a:r>
            <a:r>
              <a:rPr lang="ru-RU" dirty="0"/>
              <a:t>специальное подразделение Центра специального назначения Федеральной службы безопасности Российской Федерации, сформированное 29 июля 1974 </a:t>
            </a:r>
            <a:r>
              <a:rPr lang="ru-RU" dirty="0" smtClean="0"/>
              <a:t>года </a:t>
            </a:r>
            <a:r>
              <a:rPr lang="ru-RU" dirty="0"/>
              <a:t>в СССР и продолжающее свою деятельность в современной России.  В мире Управление «А» больше известно под названием «Альфа», данным ему журналистами и ставшим известным </a:t>
            </a:r>
            <a:r>
              <a:rPr lang="ru-RU" dirty="0" smtClean="0"/>
              <a:t>брендом.  </a:t>
            </a:r>
            <a:r>
              <a:rPr lang="ru-RU" dirty="0"/>
              <a:t>Спецподразделение предназначено для проведения контртеррористических специальных операций с применением специальной тактики и средств.  Основные задачи Управления «А» — осуществление специальных силовых операций по предотвращению террористических актов, поиску, обезвреживанию или ликвидации террористов, освобождению заложников и т. д. Кроме того, бойцы группы «Альфа» привлекаются и к прочим операциям ФСБ России особой и повышенной сложности, а также действуют в «горячих точках», в том числе в таких российских республиках, как Чечня, Дагестан, Ингушетия и др.</a:t>
            </a:r>
          </a:p>
        </p:txBody>
      </p:sp>
    </p:spTree>
    <p:extLst>
      <p:ext uri="{BB962C8B-B14F-4D97-AF65-F5344CB8AC3E}">
        <p14:creationId xmlns:p14="http://schemas.microsoft.com/office/powerpoint/2010/main" val="185233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GIGN</a:t>
            </a:r>
            <a:endParaRPr lang="ru-RU" dirty="0"/>
          </a:p>
        </p:txBody>
      </p:sp>
      <p:sp>
        <p:nvSpPr>
          <p:cNvPr id="3" name="Содержимое 2"/>
          <p:cNvSpPr>
            <a:spLocks noGrp="1"/>
          </p:cNvSpPr>
          <p:nvPr>
            <p:ph idx="1"/>
          </p:nvPr>
        </p:nvSpPr>
        <p:spPr/>
        <p:txBody>
          <a:bodyPr>
            <a:normAutofit fontScale="70000" lnSpcReduction="20000"/>
          </a:bodyPr>
          <a:lstStyle/>
          <a:p>
            <a:r>
              <a:rPr lang="fr-FR" dirty="0" err="1"/>
              <a:t>Группа</a:t>
            </a:r>
            <a:r>
              <a:rPr lang="fr-FR" dirty="0"/>
              <a:t> </a:t>
            </a:r>
            <a:r>
              <a:rPr lang="fr-FR" dirty="0" err="1"/>
              <a:t>вмешательства</a:t>
            </a:r>
            <a:r>
              <a:rPr lang="fr-FR" dirty="0"/>
              <a:t> </a:t>
            </a:r>
            <a:r>
              <a:rPr lang="fr-FR" dirty="0" err="1"/>
              <a:t>Национальной</a:t>
            </a:r>
            <a:r>
              <a:rPr lang="fr-FR" dirty="0"/>
              <a:t> </a:t>
            </a:r>
            <a:r>
              <a:rPr lang="fr-FR" dirty="0" err="1"/>
              <a:t>жандармерии</a:t>
            </a:r>
            <a:r>
              <a:rPr lang="fr-FR" dirty="0"/>
              <a:t> </a:t>
            </a:r>
            <a:r>
              <a:rPr lang="fr-FR" dirty="0" err="1"/>
              <a:t>Франции</a:t>
            </a:r>
            <a:r>
              <a:rPr lang="fr-FR" dirty="0"/>
              <a:t>, </a:t>
            </a:r>
            <a:r>
              <a:rPr lang="fr-FR" dirty="0" err="1"/>
              <a:t>сокращенно</a:t>
            </a:r>
            <a:r>
              <a:rPr lang="fr-FR" dirty="0"/>
              <a:t> </a:t>
            </a:r>
            <a:r>
              <a:rPr lang="fr-FR" dirty="0" err="1"/>
              <a:t>называемая</a:t>
            </a:r>
            <a:r>
              <a:rPr lang="fr-FR" dirty="0"/>
              <a:t> GIGN (</a:t>
            </a:r>
            <a:r>
              <a:rPr lang="fr-FR" dirty="0" err="1"/>
              <a:t>фр</a:t>
            </a:r>
            <a:r>
              <a:rPr lang="fr-FR" dirty="0"/>
              <a:t>. Groupe d'Intervention de la Gendarmerie Nationale) — </a:t>
            </a:r>
            <a:r>
              <a:rPr lang="fr-FR" dirty="0" err="1"/>
              <a:t>элитное</a:t>
            </a:r>
            <a:r>
              <a:rPr lang="fr-FR" dirty="0"/>
              <a:t> </a:t>
            </a:r>
            <a:r>
              <a:rPr lang="fr-FR" dirty="0" err="1"/>
              <a:t>антитеррористическое</a:t>
            </a:r>
            <a:r>
              <a:rPr lang="fr-FR" dirty="0"/>
              <a:t> </a:t>
            </a:r>
            <a:r>
              <a:rPr lang="fr-FR" dirty="0" err="1"/>
              <a:t>подразделение</a:t>
            </a:r>
            <a:r>
              <a:rPr lang="fr-FR" dirty="0"/>
              <a:t> </a:t>
            </a:r>
            <a:r>
              <a:rPr lang="fr-FR" dirty="0" err="1"/>
              <a:t>Французской</a:t>
            </a:r>
            <a:r>
              <a:rPr lang="fr-FR" dirty="0"/>
              <a:t> </a:t>
            </a:r>
            <a:r>
              <a:rPr lang="fr-FR" dirty="0" err="1"/>
              <a:t>жандармерии</a:t>
            </a:r>
            <a:r>
              <a:rPr lang="fr-FR" dirty="0"/>
              <a:t>. </a:t>
            </a:r>
            <a:r>
              <a:rPr lang="fr-FR" dirty="0" err="1"/>
              <a:t>Поскольку</a:t>
            </a:r>
            <a:r>
              <a:rPr lang="fr-FR" dirty="0"/>
              <a:t> </a:t>
            </a:r>
            <a:r>
              <a:rPr lang="fr-FR" dirty="0" err="1"/>
              <a:t>Национальная</a:t>
            </a:r>
            <a:r>
              <a:rPr lang="fr-FR" dirty="0"/>
              <a:t> </a:t>
            </a:r>
            <a:r>
              <a:rPr lang="fr-FR" dirty="0" err="1"/>
              <a:t>жандармерия</a:t>
            </a:r>
            <a:r>
              <a:rPr lang="fr-FR" dirty="0"/>
              <a:t> </a:t>
            </a:r>
            <a:r>
              <a:rPr lang="fr-FR" dirty="0" err="1"/>
              <a:t>одновременно</a:t>
            </a:r>
            <a:r>
              <a:rPr lang="fr-FR" dirty="0"/>
              <a:t> </a:t>
            </a:r>
            <a:r>
              <a:rPr lang="fr-FR" dirty="0" err="1"/>
              <a:t>подчиняется</a:t>
            </a:r>
            <a:r>
              <a:rPr lang="fr-FR" dirty="0"/>
              <a:t> </a:t>
            </a:r>
            <a:r>
              <a:rPr lang="fr-FR" dirty="0" err="1"/>
              <a:t>как</a:t>
            </a:r>
            <a:r>
              <a:rPr lang="fr-FR" dirty="0"/>
              <a:t> </a:t>
            </a:r>
            <a:r>
              <a:rPr lang="fr-FR" dirty="0" err="1"/>
              <a:t>Министерству</a:t>
            </a:r>
            <a:r>
              <a:rPr lang="fr-FR" dirty="0"/>
              <a:t> </a:t>
            </a:r>
            <a:r>
              <a:rPr lang="fr-FR" dirty="0" err="1"/>
              <a:t>обороны</a:t>
            </a:r>
            <a:r>
              <a:rPr lang="fr-FR" dirty="0"/>
              <a:t>, </a:t>
            </a:r>
            <a:r>
              <a:rPr lang="fr-FR" dirty="0" err="1"/>
              <a:t>так</a:t>
            </a:r>
            <a:r>
              <a:rPr lang="fr-FR" dirty="0"/>
              <a:t> </a:t>
            </a:r>
            <a:r>
              <a:rPr lang="fr-FR" dirty="0" err="1"/>
              <a:t>и</a:t>
            </a:r>
            <a:r>
              <a:rPr lang="fr-FR" dirty="0"/>
              <a:t> </a:t>
            </a:r>
            <a:r>
              <a:rPr lang="fr-FR" dirty="0" err="1"/>
              <a:t>Министерству</a:t>
            </a:r>
            <a:r>
              <a:rPr lang="fr-FR" dirty="0"/>
              <a:t> </a:t>
            </a:r>
            <a:r>
              <a:rPr lang="fr-FR" dirty="0" err="1"/>
              <a:t>внутренних</a:t>
            </a:r>
            <a:r>
              <a:rPr lang="fr-FR" dirty="0"/>
              <a:t> </a:t>
            </a:r>
            <a:r>
              <a:rPr lang="fr-FR" dirty="0" err="1"/>
              <a:t>дел</a:t>
            </a:r>
            <a:r>
              <a:rPr lang="fr-FR" dirty="0"/>
              <a:t>, </a:t>
            </a:r>
            <a:r>
              <a:rPr lang="fr-FR" dirty="0" err="1"/>
              <a:t>то</a:t>
            </a:r>
            <a:r>
              <a:rPr lang="fr-FR" dirty="0"/>
              <a:t> </a:t>
            </a:r>
            <a:r>
              <a:rPr lang="fr-FR" dirty="0" err="1"/>
              <a:t>Группа</a:t>
            </a:r>
            <a:r>
              <a:rPr lang="fr-FR" dirty="0"/>
              <a:t> </a:t>
            </a:r>
            <a:r>
              <a:rPr lang="fr-FR" dirty="0" err="1"/>
              <a:t>вмешательства</a:t>
            </a:r>
            <a:r>
              <a:rPr lang="fr-FR" dirty="0"/>
              <a:t> </a:t>
            </a:r>
            <a:r>
              <a:rPr lang="fr-FR" dirty="0" err="1"/>
              <a:t>Национальной</a:t>
            </a:r>
            <a:r>
              <a:rPr lang="fr-FR" dirty="0"/>
              <a:t> </a:t>
            </a:r>
            <a:r>
              <a:rPr lang="fr-FR" dirty="0" err="1"/>
              <a:t>жандармерии</a:t>
            </a:r>
            <a:r>
              <a:rPr lang="fr-FR" dirty="0"/>
              <a:t> </a:t>
            </a:r>
            <a:r>
              <a:rPr lang="fr-FR" dirty="0" err="1"/>
              <a:t>одновременно</a:t>
            </a:r>
            <a:r>
              <a:rPr lang="fr-FR" dirty="0"/>
              <a:t> </a:t>
            </a:r>
            <a:r>
              <a:rPr lang="fr-FR" dirty="0" err="1"/>
              <a:t>считается</a:t>
            </a:r>
            <a:r>
              <a:rPr lang="fr-FR" dirty="0"/>
              <a:t> </a:t>
            </a:r>
            <a:r>
              <a:rPr lang="fr-FR" dirty="0" err="1"/>
              <a:t>отрядом</a:t>
            </a:r>
            <a:r>
              <a:rPr lang="fr-FR" dirty="0"/>
              <a:t> </a:t>
            </a:r>
            <a:r>
              <a:rPr lang="fr-FR" dirty="0" err="1"/>
              <a:t>специального</a:t>
            </a:r>
            <a:r>
              <a:rPr lang="fr-FR" dirty="0"/>
              <a:t> </a:t>
            </a:r>
            <a:r>
              <a:rPr lang="fr-FR" dirty="0" err="1"/>
              <a:t>назначения</a:t>
            </a:r>
            <a:r>
              <a:rPr lang="fr-FR" dirty="0"/>
              <a:t> </a:t>
            </a:r>
            <a:r>
              <a:rPr lang="fr-FR" dirty="0" err="1"/>
              <a:t>как</a:t>
            </a:r>
            <a:r>
              <a:rPr lang="fr-FR" dirty="0"/>
              <a:t> </a:t>
            </a:r>
            <a:r>
              <a:rPr lang="fr-FR" dirty="0" err="1"/>
              <a:t>армии</a:t>
            </a:r>
            <a:r>
              <a:rPr lang="fr-FR" dirty="0"/>
              <a:t>, </a:t>
            </a:r>
            <a:r>
              <a:rPr lang="fr-FR" dirty="0" err="1"/>
              <a:t>так</a:t>
            </a:r>
            <a:r>
              <a:rPr lang="fr-FR" dirty="0"/>
              <a:t> </a:t>
            </a:r>
            <a:r>
              <a:rPr lang="fr-FR" dirty="0" err="1"/>
              <a:t>и</a:t>
            </a:r>
            <a:r>
              <a:rPr lang="fr-FR" dirty="0"/>
              <a:t> </a:t>
            </a:r>
            <a:r>
              <a:rPr lang="fr-FR" dirty="0" err="1"/>
              <a:t>полиции</a:t>
            </a:r>
            <a:r>
              <a:rPr lang="fr-FR" dirty="0"/>
              <a:t>. </a:t>
            </a:r>
            <a:r>
              <a:rPr lang="fr-FR" dirty="0" err="1"/>
              <a:t>Личный</a:t>
            </a:r>
            <a:r>
              <a:rPr lang="fr-FR" dirty="0"/>
              <a:t> </a:t>
            </a:r>
            <a:r>
              <a:rPr lang="fr-FR" dirty="0" err="1"/>
              <a:t>состав</a:t>
            </a:r>
            <a:r>
              <a:rPr lang="fr-FR" dirty="0"/>
              <a:t> 380 </a:t>
            </a:r>
            <a:r>
              <a:rPr lang="fr-FR" dirty="0" err="1"/>
              <a:t>человек</a:t>
            </a:r>
            <a:r>
              <a:rPr lang="fr-FR" dirty="0" smtClean="0"/>
              <a:t>. </a:t>
            </a:r>
            <a:r>
              <a:rPr lang="fr-FR" dirty="0" err="1"/>
              <a:t>В</a:t>
            </a:r>
            <a:r>
              <a:rPr lang="fr-FR" dirty="0"/>
              <a:t> </a:t>
            </a:r>
            <a:r>
              <a:rPr lang="fr-FR" dirty="0" err="1"/>
              <a:t>задачи</a:t>
            </a:r>
            <a:r>
              <a:rPr lang="fr-FR" dirty="0"/>
              <a:t> </a:t>
            </a:r>
            <a:r>
              <a:rPr lang="fr-FR" dirty="0" err="1"/>
              <a:t>подразделения</a:t>
            </a:r>
            <a:r>
              <a:rPr lang="fr-FR" dirty="0"/>
              <a:t> </a:t>
            </a:r>
            <a:r>
              <a:rPr lang="fr-FR" dirty="0" err="1"/>
              <a:t>входит</a:t>
            </a:r>
            <a:r>
              <a:rPr lang="fr-FR" dirty="0"/>
              <a:t> </a:t>
            </a:r>
            <a:r>
              <a:rPr lang="fr-FR" dirty="0" err="1"/>
              <a:t>обезвреживание</a:t>
            </a:r>
            <a:r>
              <a:rPr lang="fr-FR" dirty="0"/>
              <a:t> </a:t>
            </a:r>
            <a:r>
              <a:rPr lang="fr-FR" dirty="0" err="1"/>
              <a:t>вооруженных</a:t>
            </a:r>
            <a:r>
              <a:rPr lang="fr-FR" dirty="0"/>
              <a:t> </a:t>
            </a:r>
            <a:r>
              <a:rPr lang="fr-FR" dirty="0" err="1"/>
              <a:t>преступников</a:t>
            </a:r>
            <a:r>
              <a:rPr lang="fr-FR" dirty="0"/>
              <a:t>, </a:t>
            </a:r>
            <a:r>
              <a:rPr lang="fr-FR" dirty="0" err="1"/>
              <a:t>в</a:t>
            </a:r>
            <a:r>
              <a:rPr lang="fr-FR" dirty="0"/>
              <a:t> </a:t>
            </a:r>
            <a:r>
              <a:rPr lang="fr-FR" dirty="0" err="1"/>
              <a:t>особенности</a:t>
            </a:r>
            <a:r>
              <a:rPr lang="fr-FR" dirty="0"/>
              <a:t> </a:t>
            </a:r>
            <a:r>
              <a:rPr lang="fr-FR" dirty="0" err="1"/>
              <a:t>связанное</a:t>
            </a:r>
            <a:r>
              <a:rPr lang="fr-FR" dirty="0"/>
              <a:t> </a:t>
            </a:r>
            <a:r>
              <a:rPr lang="fr-FR" dirty="0" err="1"/>
              <a:t>с</a:t>
            </a:r>
            <a:r>
              <a:rPr lang="fr-FR" dirty="0"/>
              <a:t> </a:t>
            </a:r>
            <a:r>
              <a:rPr lang="fr-FR" dirty="0" err="1"/>
              <a:t>освобождением</a:t>
            </a:r>
            <a:r>
              <a:rPr lang="fr-FR" dirty="0"/>
              <a:t> </a:t>
            </a:r>
            <a:r>
              <a:rPr lang="fr-FR" dirty="0" err="1"/>
              <a:t>заложников</a:t>
            </a:r>
            <a:r>
              <a:rPr lang="fr-FR" dirty="0"/>
              <a:t>, </a:t>
            </a:r>
            <a:r>
              <a:rPr lang="fr-FR" dirty="0" err="1"/>
              <a:t>контртеррористическая</a:t>
            </a:r>
            <a:r>
              <a:rPr lang="fr-FR" dirty="0"/>
              <a:t> </a:t>
            </a:r>
            <a:r>
              <a:rPr lang="fr-FR" dirty="0" err="1"/>
              <a:t>деятельность</a:t>
            </a:r>
            <a:r>
              <a:rPr lang="fr-FR" dirty="0"/>
              <a:t>, </a:t>
            </a:r>
            <a:r>
              <a:rPr lang="fr-FR" dirty="0" err="1"/>
              <a:t>разрешение</a:t>
            </a:r>
            <a:r>
              <a:rPr lang="fr-FR" dirty="0"/>
              <a:t> </a:t>
            </a:r>
            <a:r>
              <a:rPr lang="fr-FR" dirty="0" err="1"/>
              <a:t>ситуаций</a:t>
            </a:r>
            <a:r>
              <a:rPr lang="fr-FR" dirty="0"/>
              <a:t>, </a:t>
            </a:r>
            <a:r>
              <a:rPr lang="fr-FR" dirty="0" err="1"/>
              <a:t>связанных</a:t>
            </a:r>
            <a:r>
              <a:rPr lang="fr-FR" dirty="0"/>
              <a:t> </a:t>
            </a:r>
            <a:r>
              <a:rPr lang="fr-FR" dirty="0" err="1"/>
              <a:t>с</a:t>
            </a:r>
            <a:r>
              <a:rPr lang="fr-FR" dirty="0"/>
              <a:t> </a:t>
            </a:r>
            <a:r>
              <a:rPr lang="fr-FR" dirty="0" err="1"/>
              <a:t>захватом</a:t>
            </a:r>
            <a:r>
              <a:rPr lang="fr-FR" dirty="0"/>
              <a:t> </a:t>
            </a:r>
            <a:r>
              <a:rPr lang="fr-FR" dirty="0" err="1"/>
              <a:t>самолетов</a:t>
            </a:r>
            <a:r>
              <a:rPr lang="fr-FR" dirty="0"/>
              <a:t> </a:t>
            </a:r>
            <a:r>
              <a:rPr lang="fr-FR" dirty="0" err="1"/>
              <a:t>и</a:t>
            </a:r>
            <a:r>
              <a:rPr lang="fr-FR" dirty="0"/>
              <a:t> </a:t>
            </a:r>
            <a:r>
              <a:rPr lang="fr-FR" dirty="0" err="1"/>
              <a:t>бунтами</a:t>
            </a:r>
            <a:r>
              <a:rPr lang="fr-FR" dirty="0"/>
              <a:t> </a:t>
            </a:r>
            <a:r>
              <a:rPr lang="fr-FR" dirty="0" err="1"/>
              <a:t>в</a:t>
            </a:r>
            <a:r>
              <a:rPr lang="fr-FR" dirty="0"/>
              <a:t> </a:t>
            </a:r>
            <a:r>
              <a:rPr lang="fr-FR" dirty="0" err="1"/>
              <a:t>тюрьмах</a:t>
            </a:r>
            <a:r>
              <a:rPr lang="fr-FR" dirty="0"/>
              <a:t>.</a:t>
            </a:r>
            <a:endParaRPr lang="ru-RU" dirty="0"/>
          </a:p>
        </p:txBody>
      </p:sp>
    </p:spTree>
    <p:extLst>
      <p:ext uri="{BB962C8B-B14F-4D97-AF65-F5344CB8AC3E}">
        <p14:creationId xmlns:p14="http://schemas.microsoft.com/office/powerpoint/2010/main" val="399484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SWAT</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SWAT</a:t>
            </a:r>
            <a:r>
              <a:rPr lang="en-US" dirty="0"/>
              <a:t>-</a:t>
            </a:r>
            <a:r>
              <a:rPr lang="ru-RU" dirty="0" smtClean="0"/>
              <a:t>штурмовая </a:t>
            </a:r>
            <a:r>
              <a:rPr lang="ru-RU" dirty="0"/>
              <a:t>группа со </a:t>
            </a:r>
            <a:r>
              <a:rPr lang="ru-RU" dirty="0" err="1" smtClean="0"/>
              <a:t>спецвооружением</a:t>
            </a:r>
            <a:r>
              <a:rPr lang="ru-RU" dirty="0" smtClean="0"/>
              <a:t> </a:t>
            </a:r>
            <a:r>
              <a:rPr lang="ru-RU" dirty="0"/>
              <a:t>подразделения в американских правоохранительных органах, которые используют лёгкое вооружение армейского типа и специальные тактики в операциях с высоким риском, в которых требуются способности и навыки, выходящие за рамки возможностей обычных </a:t>
            </a:r>
            <a:r>
              <a:rPr lang="ru-RU" dirty="0" smtClean="0"/>
              <a:t>полицейских. </a:t>
            </a:r>
            <a:r>
              <a:rPr lang="ru-RU" dirty="0"/>
              <a:t>Командиром взвода «Д» в департаменте полиции ЛА является лейтенант полиции </a:t>
            </a:r>
            <a:r>
              <a:rPr lang="ru-RU" dirty="0" err="1"/>
              <a:t>Макклин</a:t>
            </a:r>
            <a:r>
              <a:rPr lang="ru-RU" dirty="0"/>
              <a:t>, Морган.</a:t>
            </a:r>
          </a:p>
        </p:txBody>
      </p:sp>
    </p:spTree>
    <p:extLst>
      <p:ext uri="{BB962C8B-B14F-4D97-AF65-F5344CB8AC3E}">
        <p14:creationId xmlns:p14="http://schemas.microsoft.com/office/powerpoint/2010/main" val="1034421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GSG-9</a:t>
            </a:r>
            <a:endParaRPr lang="ru-RU" dirty="0"/>
          </a:p>
        </p:txBody>
      </p:sp>
      <p:sp>
        <p:nvSpPr>
          <p:cNvPr id="3" name="Содержимое 2"/>
          <p:cNvSpPr>
            <a:spLocks noGrp="1"/>
          </p:cNvSpPr>
          <p:nvPr>
            <p:ph idx="1"/>
          </p:nvPr>
        </p:nvSpPr>
        <p:spPr/>
        <p:txBody>
          <a:bodyPr>
            <a:normAutofit fontScale="70000" lnSpcReduction="20000"/>
          </a:bodyPr>
          <a:lstStyle/>
          <a:p>
            <a:r>
              <a:rPr lang="de-DE" dirty="0"/>
              <a:t>GSG 9 (</a:t>
            </a:r>
            <a:r>
              <a:rPr lang="de-DE" dirty="0" err="1"/>
              <a:t>нем</a:t>
            </a:r>
            <a:r>
              <a:rPr lang="de-DE" dirty="0"/>
              <a:t>. Grenzschutzgruppe 9 — </a:t>
            </a:r>
            <a:r>
              <a:rPr lang="de-DE" dirty="0" err="1"/>
              <a:t>Группа</a:t>
            </a:r>
            <a:r>
              <a:rPr lang="de-DE" dirty="0"/>
              <a:t> </a:t>
            </a:r>
            <a:r>
              <a:rPr lang="de-DE" dirty="0" err="1"/>
              <a:t>охраны</a:t>
            </a:r>
            <a:r>
              <a:rPr lang="de-DE" dirty="0"/>
              <a:t> </a:t>
            </a:r>
            <a:r>
              <a:rPr lang="de-DE" dirty="0" err="1"/>
              <a:t>границ</a:t>
            </a:r>
            <a:r>
              <a:rPr lang="de-DE" dirty="0"/>
              <a:t> 9) — </a:t>
            </a:r>
            <a:r>
              <a:rPr lang="de-DE" dirty="0" err="1"/>
              <a:t>подразделение</a:t>
            </a:r>
            <a:r>
              <a:rPr lang="de-DE" dirty="0"/>
              <a:t> </a:t>
            </a:r>
            <a:r>
              <a:rPr lang="de-DE" dirty="0" err="1"/>
              <a:t>спецназа</a:t>
            </a:r>
            <a:r>
              <a:rPr lang="de-DE" dirty="0"/>
              <a:t> </a:t>
            </a:r>
            <a:r>
              <a:rPr lang="de-DE" dirty="0" err="1"/>
              <a:t>Федеральной</a:t>
            </a:r>
            <a:r>
              <a:rPr lang="de-DE" dirty="0"/>
              <a:t> </a:t>
            </a:r>
            <a:r>
              <a:rPr lang="de-DE" dirty="0" err="1"/>
              <a:t>полиции</a:t>
            </a:r>
            <a:r>
              <a:rPr lang="de-DE" dirty="0"/>
              <a:t> </a:t>
            </a:r>
            <a:r>
              <a:rPr lang="de-DE" dirty="0" err="1"/>
              <a:t>Германии</a:t>
            </a:r>
            <a:r>
              <a:rPr lang="de-DE" dirty="0"/>
              <a:t>. GSG 9 </a:t>
            </a:r>
            <a:r>
              <a:rPr lang="de-DE" dirty="0" err="1"/>
              <a:t>было</a:t>
            </a:r>
            <a:r>
              <a:rPr lang="de-DE" dirty="0"/>
              <a:t> </a:t>
            </a:r>
            <a:r>
              <a:rPr lang="de-DE" dirty="0" err="1"/>
              <a:t>сформировано</a:t>
            </a:r>
            <a:r>
              <a:rPr lang="de-DE" dirty="0"/>
              <a:t> </a:t>
            </a:r>
            <a:r>
              <a:rPr lang="de-DE" dirty="0" err="1"/>
              <a:t>в</a:t>
            </a:r>
            <a:r>
              <a:rPr lang="de-DE" dirty="0"/>
              <a:t> </a:t>
            </a:r>
            <a:r>
              <a:rPr lang="de-DE" dirty="0" err="1"/>
              <a:t>сентябре</a:t>
            </a:r>
            <a:r>
              <a:rPr lang="de-DE" dirty="0"/>
              <a:t> 1973 </a:t>
            </a:r>
            <a:r>
              <a:rPr lang="de-DE" dirty="0" err="1"/>
              <a:t>года</a:t>
            </a:r>
            <a:r>
              <a:rPr lang="de-DE" dirty="0"/>
              <a:t>, </a:t>
            </a:r>
            <a:r>
              <a:rPr lang="de-DE" dirty="0" err="1"/>
              <a:t>ровно</a:t>
            </a:r>
            <a:r>
              <a:rPr lang="de-DE" dirty="0"/>
              <a:t> </a:t>
            </a:r>
            <a:r>
              <a:rPr lang="de-DE" dirty="0" err="1"/>
              <a:t>через</a:t>
            </a:r>
            <a:r>
              <a:rPr lang="de-DE" dirty="0"/>
              <a:t> </a:t>
            </a:r>
            <a:r>
              <a:rPr lang="de-DE" dirty="0" err="1"/>
              <a:t>год</a:t>
            </a:r>
            <a:r>
              <a:rPr lang="de-DE" dirty="0"/>
              <a:t> </a:t>
            </a:r>
            <a:r>
              <a:rPr lang="de-DE" dirty="0" err="1"/>
              <a:t>после</a:t>
            </a:r>
            <a:r>
              <a:rPr lang="de-DE" dirty="0"/>
              <a:t> </a:t>
            </a:r>
            <a:r>
              <a:rPr lang="de-DE" dirty="0" err="1"/>
              <a:t>трагической</a:t>
            </a:r>
            <a:r>
              <a:rPr lang="de-DE" dirty="0"/>
              <a:t> </a:t>
            </a:r>
            <a:r>
              <a:rPr lang="de-DE" dirty="0" err="1"/>
              <a:t>гибели</a:t>
            </a:r>
            <a:r>
              <a:rPr lang="de-DE" dirty="0"/>
              <a:t> </a:t>
            </a:r>
            <a:r>
              <a:rPr lang="de-DE" dirty="0" err="1"/>
              <a:t>спортсменов</a:t>
            </a:r>
            <a:r>
              <a:rPr lang="de-DE" dirty="0"/>
              <a:t> </a:t>
            </a:r>
            <a:r>
              <a:rPr lang="de-DE" dirty="0" err="1"/>
              <a:t>на</a:t>
            </a:r>
            <a:r>
              <a:rPr lang="de-DE" dirty="0"/>
              <a:t> </a:t>
            </a:r>
            <a:r>
              <a:rPr lang="de-DE" dirty="0" err="1"/>
              <a:t>Олимпиаде</a:t>
            </a:r>
            <a:r>
              <a:rPr lang="de-DE" dirty="0"/>
              <a:t> </a:t>
            </a:r>
            <a:r>
              <a:rPr lang="de-DE" dirty="0" err="1"/>
              <a:t>в</a:t>
            </a:r>
            <a:r>
              <a:rPr lang="de-DE" dirty="0"/>
              <a:t> </a:t>
            </a:r>
            <a:r>
              <a:rPr lang="de-DE" dirty="0" err="1"/>
              <a:t>Мюнхене</a:t>
            </a:r>
            <a:r>
              <a:rPr lang="de-DE" dirty="0"/>
              <a:t>, </a:t>
            </a:r>
            <a:r>
              <a:rPr lang="de-DE" dirty="0" err="1"/>
              <a:t>с</a:t>
            </a:r>
            <a:r>
              <a:rPr lang="de-DE" dirty="0"/>
              <a:t> </a:t>
            </a:r>
            <a:r>
              <a:rPr lang="de-DE" dirty="0" err="1"/>
              <a:t>целью</a:t>
            </a:r>
            <a:r>
              <a:rPr lang="de-DE" dirty="0"/>
              <a:t> </a:t>
            </a:r>
            <a:r>
              <a:rPr lang="de-DE" dirty="0" err="1"/>
              <a:t>пресечения</a:t>
            </a:r>
            <a:r>
              <a:rPr lang="de-DE" dirty="0"/>
              <a:t> </a:t>
            </a:r>
            <a:r>
              <a:rPr lang="de-DE" dirty="0" err="1"/>
              <a:t>террористических</a:t>
            </a:r>
            <a:r>
              <a:rPr lang="de-DE" dirty="0"/>
              <a:t> </a:t>
            </a:r>
            <a:r>
              <a:rPr lang="de-DE" dirty="0" err="1"/>
              <a:t>действий</a:t>
            </a:r>
            <a:r>
              <a:rPr lang="de-DE" dirty="0"/>
              <a:t> </a:t>
            </a:r>
            <a:r>
              <a:rPr lang="de-DE" dirty="0" err="1"/>
              <a:t>на</a:t>
            </a:r>
            <a:r>
              <a:rPr lang="de-DE" dirty="0"/>
              <a:t> </a:t>
            </a:r>
            <a:r>
              <a:rPr lang="de-DE" dirty="0" err="1"/>
              <a:t>территории</a:t>
            </a:r>
            <a:r>
              <a:rPr lang="de-DE" dirty="0"/>
              <a:t> </a:t>
            </a:r>
            <a:r>
              <a:rPr lang="de-DE" dirty="0" err="1"/>
              <a:t>Германии</a:t>
            </a:r>
            <a:r>
              <a:rPr lang="de-DE" dirty="0"/>
              <a:t> </a:t>
            </a:r>
            <a:r>
              <a:rPr lang="de-DE" dirty="0" err="1"/>
              <a:t>в</a:t>
            </a:r>
            <a:r>
              <a:rPr lang="de-DE" dirty="0"/>
              <a:t> </a:t>
            </a:r>
            <a:r>
              <a:rPr lang="de-DE" dirty="0" err="1"/>
              <a:t>будущем</a:t>
            </a:r>
            <a:r>
              <a:rPr lang="de-DE" dirty="0"/>
              <a:t>.  </a:t>
            </a:r>
            <a:r>
              <a:rPr lang="de-DE" dirty="0" err="1"/>
              <a:t>Спецгруппа</a:t>
            </a:r>
            <a:r>
              <a:rPr lang="de-DE" dirty="0"/>
              <a:t> </a:t>
            </a:r>
            <a:r>
              <a:rPr lang="de-DE" dirty="0" err="1"/>
              <a:t>находится</a:t>
            </a:r>
            <a:r>
              <a:rPr lang="de-DE" dirty="0"/>
              <a:t> </a:t>
            </a:r>
            <a:r>
              <a:rPr lang="de-DE" dirty="0" err="1"/>
              <a:t>в</a:t>
            </a:r>
            <a:r>
              <a:rPr lang="de-DE" dirty="0"/>
              <a:t> </a:t>
            </a:r>
            <a:r>
              <a:rPr lang="de-DE" dirty="0" err="1"/>
              <a:t>прямом</a:t>
            </a:r>
            <a:r>
              <a:rPr lang="de-DE" dirty="0"/>
              <a:t> </a:t>
            </a:r>
            <a:r>
              <a:rPr lang="de-DE" dirty="0" err="1"/>
              <a:t>и</a:t>
            </a:r>
            <a:r>
              <a:rPr lang="de-DE" dirty="0"/>
              <a:t> </a:t>
            </a:r>
            <a:r>
              <a:rPr lang="de-DE" dirty="0" err="1"/>
              <a:t>единственном</a:t>
            </a:r>
            <a:r>
              <a:rPr lang="de-DE" dirty="0"/>
              <a:t> </a:t>
            </a:r>
            <a:r>
              <a:rPr lang="de-DE" dirty="0" err="1"/>
              <a:t>подчинении</a:t>
            </a:r>
            <a:r>
              <a:rPr lang="de-DE" dirty="0"/>
              <a:t> </a:t>
            </a:r>
            <a:r>
              <a:rPr lang="de-DE" dirty="0" err="1"/>
              <a:t>у</a:t>
            </a:r>
            <a:r>
              <a:rPr lang="de-DE" dirty="0"/>
              <a:t> </a:t>
            </a:r>
            <a:r>
              <a:rPr lang="de-DE" dirty="0" err="1"/>
              <a:t>министра</a:t>
            </a:r>
            <a:r>
              <a:rPr lang="de-DE" dirty="0"/>
              <a:t> </a:t>
            </a:r>
            <a:r>
              <a:rPr lang="de-DE" dirty="0" err="1"/>
              <a:t>внутренних</a:t>
            </a:r>
            <a:r>
              <a:rPr lang="de-DE" dirty="0"/>
              <a:t> </a:t>
            </a:r>
            <a:r>
              <a:rPr lang="de-DE" dirty="0" err="1"/>
              <a:t>дел</a:t>
            </a:r>
            <a:r>
              <a:rPr lang="de-DE" dirty="0"/>
              <a:t> </a:t>
            </a:r>
            <a:r>
              <a:rPr lang="de-DE" dirty="0" err="1"/>
              <a:t>Германии</a:t>
            </a:r>
            <a:r>
              <a:rPr lang="de-DE" dirty="0"/>
              <a:t>, </a:t>
            </a:r>
            <a:r>
              <a:rPr lang="de-DE" dirty="0" err="1"/>
              <a:t>командир</a:t>
            </a:r>
            <a:r>
              <a:rPr lang="de-DE" dirty="0"/>
              <a:t> </a:t>
            </a:r>
            <a:r>
              <a:rPr lang="de-DE" dirty="0" err="1"/>
              <a:t>спецподразделения</a:t>
            </a:r>
            <a:r>
              <a:rPr lang="de-DE" dirty="0"/>
              <a:t> </a:t>
            </a:r>
            <a:r>
              <a:rPr lang="de-DE" dirty="0" err="1"/>
              <a:t>круглосуточно</a:t>
            </a:r>
            <a:r>
              <a:rPr lang="de-DE" dirty="0"/>
              <a:t> </a:t>
            </a:r>
            <a:r>
              <a:rPr lang="de-DE" dirty="0" err="1"/>
              <a:t>готов</a:t>
            </a:r>
            <a:r>
              <a:rPr lang="de-DE" dirty="0"/>
              <a:t> </a:t>
            </a:r>
            <a:r>
              <a:rPr lang="de-DE" dirty="0" err="1"/>
              <a:t>к</a:t>
            </a:r>
            <a:r>
              <a:rPr lang="de-DE" dirty="0"/>
              <a:t> </a:t>
            </a:r>
            <a:r>
              <a:rPr lang="de-DE" dirty="0" err="1"/>
              <a:t>началу</a:t>
            </a:r>
            <a:r>
              <a:rPr lang="de-DE" dirty="0"/>
              <a:t> </a:t>
            </a:r>
            <a:r>
              <a:rPr lang="de-DE" dirty="0" err="1"/>
              <a:t>действий</a:t>
            </a:r>
            <a:r>
              <a:rPr lang="de-DE" dirty="0"/>
              <a:t>. </a:t>
            </a:r>
            <a:r>
              <a:rPr lang="de-DE" dirty="0" err="1"/>
              <a:t>Группа</a:t>
            </a:r>
            <a:r>
              <a:rPr lang="de-DE" dirty="0"/>
              <a:t> </a:t>
            </a:r>
            <a:r>
              <a:rPr lang="de-DE" dirty="0" err="1"/>
              <a:t>готова</a:t>
            </a:r>
            <a:r>
              <a:rPr lang="de-DE" dirty="0"/>
              <a:t> </a:t>
            </a:r>
            <a:r>
              <a:rPr lang="de-DE" dirty="0" err="1"/>
              <a:t>отправиться</a:t>
            </a:r>
            <a:r>
              <a:rPr lang="de-DE" dirty="0"/>
              <a:t> </a:t>
            </a:r>
            <a:r>
              <a:rPr lang="de-DE" dirty="0" err="1"/>
              <a:t>в</a:t>
            </a:r>
            <a:r>
              <a:rPr lang="de-DE" dirty="0"/>
              <a:t> </a:t>
            </a:r>
            <a:r>
              <a:rPr lang="de-DE" dirty="0" err="1"/>
              <a:t>любую</a:t>
            </a:r>
            <a:r>
              <a:rPr lang="de-DE" dirty="0"/>
              <a:t> </a:t>
            </a:r>
            <a:r>
              <a:rPr lang="de-DE" dirty="0" err="1"/>
              <a:t>точку</a:t>
            </a:r>
            <a:r>
              <a:rPr lang="de-DE" dirty="0"/>
              <a:t> </a:t>
            </a:r>
            <a:r>
              <a:rPr lang="de-DE" dirty="0" err="1"/>
              <a:t>земного</a:t>
            </a:r>
            <a:r>
              <a:rPr lang="de-DE" dirty="0"/>
              <a:t> </a:t>
            </a:r>
            <a:r>
              <a:rPr lang="de-DE" dirty="0" err="1"/>
              <a:t>шара</a:t>
            </a:r>
            <a:r>
              <a:rPr lang="de-DE" dirty="0"/>
              <a:t> </a:t>
            </a:r>
            <a:r>
              <a:rPr lang="de-DE" dirty="0" err="1"/>
              <a:t>по</a:t>
            </a:r>
            <a:r>
              <a:rPr lang="de-DE" dirty="0"/>
              <a:t> </a:t>
            </a:r>
            <a:r>
              <a:rPr lang="de-DE" dirty="0" err="1"/>
              <a:t>заявке</a:t>
            </a:r>
            <a:r>
              <a:rPr lang="de-DE" dirty="0"/>
              <a:t> </a:t>
            </a:r>
            <a:r>
              <a:rPr lang="de-DE" dirty="0" err="1"/>
              <a:t>министра</a:t>
            </a:r>
            <a:r>
              <a:rPr lang="de-DE" dirty="0"/>
              <a:t> </a:t>
            </a:r>
            <a:r>
              <a:rPr lang="de-DE" dirty="0" err="1"/>
              <a:t>внутренних</a:t>
            </a:r>
            <a:r>
              <a:rPr lang="de-DE" dirty="0"/>
              <a:t> </a:t>
            </a:r>
            <a:r>
              <a:rPr lang="de-DE" dirty="0" err="1"/>
              <a:t>дел</a:t>
            </a:r>
            <a:r>
              <a:rPr lang="de-DE" dirty="0"/>
              <a:t> </a:t>
            </a:r>
            <a:r>
              <a:rPr lang="de-DE" dirty="0" err="1"/>
              <a:t>государства</a:t>
            </a:r>
            <a:r>
              <a:rPr lang="de-DE" dirty="0"/>
              <a:t>, </a:t>
            </a:r>
            <a:r>
              <a:rPr lang="de-DE" dirty="0" err="1"/>
              <a:t>где</a:t>
            </a:r>
            <a:r>
              <a:rPr lang="de-DE" dirty="0"/>
              <a:t> </a:t>
            </a:r>
            <a:r>
              <a:rPr lang="de-DE" dirty="0" err="1"/>
              <a:t>произошёл</a:t>
            </a:r>
            <a:r>
              <a:rPr lang="de-DE" dirty="0"/>
              <a:t> </a:t>
            </a:r>
            <a:r>
              <a:rPr lang="de-DE" dirty="0" err="1"/>
              <a:t>инцидент</a:t>
            </a:r>
            <a:r>
              <a:rPr lang="de-DE" dirty="0"/>
              <a:t> (</a:t>
            </a:r>
            <a:r>
              <a:rPr lang="de-DE" dirty="0" err="1"/>
              <a:t>после</a:t>
            </a:r>
            <a:r>
              <a:rPr lang="de-DE" dirty="0"/>
              <a:t> </a:t>
            </a:r>
            <a:r>
              <a:rPr lang="de-DE" dirty="0" err="1"/>
              <a:t>команды</a:t>
            </a:r>
            <a:r>
              <a:rPr lang="de-DE" dirty="0"/>
              <a:t> </a:t>
            </a:r>
            <a:r>
              <a:rPr lang="de-DE" dirty="0" err="1"/>
              <a:t>министра</a:t>
            </a:r>
            <a:r>
              <a:rPr lang="de-DE" dirty="0"/>
              <a:t> </a:t>
            </a:r>
            <a:r>
              <a:rPr lang="de-DE" dirty="0" err="1"/>
              <a:t>внутренних</a:t>
            </a:r>
            <a:r>
              <a:rPr lang="de-DE" dirty="0"/>
              <a:t> </a:t>
            </a:r>
            <a:r>
              <a:rPr lang="de-DE" dirty="0" err="1"/>
              <a:t>дел</a:t>
            </a:r>
            <a:r>
              <a:rPr lang="de-DE" dirty="0"/>
              <a:t> </a:t>
            </a:r>
            <a:r>
              <a:rPr lang="de-DE" dirty="0" err="1"/>
              <a:t>Германии</a:t>
            </a:r>
            <a:r>
              <a:rPr lang="de-DE" dirty="0"/>
              <a:t>). </a:t>
            </a:r>
            <a:r>
              <a:rPr lang="de-DE" dirty="0" err="1"/>
              <a:t>Подобная</a:t>
            </a:r>
            <a:r>
              <a:rPr lang="de-DE" dirty="0"/>
              <a:t> </a:t>
            </a:r>
            <a:r>
              <a:rPr lang="de-DE" dirty="0" err="1"/>
              <a:t>организация</a:t>
            </a:r>
            <a:r>
              <a:rPr lang="de-DE" dirty="0"/>
              <a:t> </a:t>
            </a:r>
            <a:r>
              <a:rPr lang="de-DE" dirty="0" err="1"/>
              <a:t>управления</a:t>
            </a:r>
            <a:r>
              <a:rPr lang="de-DE" dirty="0"/>
              <a:t> </a:t>
            </a:r>
            <a:r>
              <a:rPr lang="de-DE" dirty="0" err="1"/>
              <a:t>участием</a:t>
            </a:r>
            <a:r>
              <a:rPr lang="de-DE" dirty="0"/>
              <a:t> </a:t>
            </a:r>
            <a:r>
              <a:rPr lang="de-DE" dirty="0" err="1"/>
              <a:t>помогает</a:t>
            </a:r>
            <a:r>
              <a:rPr lang="de-DE" dirty="0"/>
              <a:t> </a:t>
            </a:r>
            <a:r>
              <a:rPr lang="de-DE" dirty="0" err="1"/>
              <a:t>избежать</a:t>
            </a:r>
            <a:r>
              <a:rPr lang="de-DE" dirty="0"/>
              <a:t> </a:t>
            </a:r>
            <a:r>
              <a:rPr lang="de-DE" dirty="0" err="1"/>
              <a:t>ненужного</a:t>
            </a:r>
            <a:r>
              <a:rPr lang="de-DE" dirty="0"/>
              <a:t> </a:t>
            </a:r>
            <a:r>
              <a:rPr lang="de-DE" dirty="0" err="1"/>
              <a:t>задействования</a:t>
            </a:r>
            <a:r>
              <a:rPr lang="de-DE" dirty="0"/>
              <a:t> GSG 9 </a:t>
            </a:r>
            <a:r>
              <a:rPr lang="de-DE" dirty="0" err="1"/>
              <a:t>в</a:t>
            </a:r>
            <a:r>
              <a:rPr lang="de-DE" dirty="0"/>
              <a:t> </a:t>
            </a:r>
            <a:r>
              <a:rPr lang="de-DE" dirty="0" err="1"/>
              <a:t>незначительных</a:t>
            </a:r>
            <a:r>
              <a:rPr lang="de-DE" dirty="0"/>
              <a:t> </a:t>
            </a:r>
            <a:r>
              <a:rPr lang="de-DE" dirty="0" err="1"/>
              <a:t>операциях</a:t>
            </a:r>
            <a:r>
              <a:rPr lang="de-DE" dirty="0"/>
              <a:t>, </a:t>
            </a:r>
            <a:r>
              <a:rPr lang="de-DE" dirty="0" err="1"/>
              <a:t>отреагировать</a:t>
            </a:r>
            <a:r>
              <a:rPr lang="de-DE" dirty="0"/>
              <a:t> </a:t>
            </a:r>
            <a:r>
              <a:rPr lang="de-DE" dirty="0" err="1"/>
              <a:t>на</a:t>
            </a:r>
            <a:r>
              <a:rPr lang="de-DE" dirty="0"/>
              <a:t> </a:t>
            </a:r>
            <a:r>
              <a:rPr lang="de-DE" dirty="0" err="1"/>
              <a:t>которые</a:t>
            </a:r>
            <a:r>
              <a:rPr lang="de-DE" dirty="0"/>
              <a:t> </a:t>
            </a:r>
            <a:r>
              <a:rPr lang="de-DE" dirty="0" err="1"/>
              <a:t>способны</a:t>
            </a:r>
            <a:r>
              <a:rPr lang="de-DE" dirty="0"/>
              <a:t> </a:t>
            </a:r>
            <a:r>
              <a:rPr lang="de-DE" dirty="0" err="1"/>
              <a:t>подразделения</a:t>
            </a:r>
            <a:r>
              <a:rPr lang="de-DE" dirty="0"/>
              <a:t> </a:t>
            </a:r>
            <a:r>
              <a:rPr lang="de-DE" dirty="0" err="1"/>
              <a:t>более</a:t>
            </a:r>
            <a:r>
              <a:rPr lang="de-DE" dirty="0"/>
              <a:t> </a:t>
            </a:r>
            <a:r>
              <a:rPr lang="de-DE" dirty="0" err="1"/>
              <a:t>низкого</a:t>
            </a:r>
            <a:r>
              <a:rPr lang="de-DE" dirty="0"/>
              <a:t> </a:t>
            </a:r>
            <a:r>
              <a:rPr lang="de-DE" dirty="0" err="1"/>
              <a:t>ранга</a:t>
            </a:r>
            <a:r>
              <a:rPr lang="de-DE" dirty="0"/>
              <a:t> </a:t>
            </a:r>
            <a:r>
              <a:rPr lang="de-DE" dirty="0" err="1"/>
              <a:t>боеспособности</a:t>
            </a:r>
            <a:r>
              <a:rPr lang="de-DE" dirty="0"/>
              <a:t> </a:t>
            </a:r>
            <a:r>
              <a:rPr lang="de-DE" dirty="0" err="1"/>
              <a:t>и</a:t>
            </a:r>
            <a:r>
              <a:rPr lang="de-DE" dirty="0"/>
              <a:t> </a:t>
            </a:r>
            <a:r>
              <a:rPr lang="de-DE" dirty="0" err="1"/>
              <a:t>других</a:t>
            </a:r>
            <a:r>
              <a:rPr lang="de-DE" dirty="0"/>
              <a:t> </a:t>
            </a:r>
            <a:r>
              <a:rPr lang="de-DE" dirty="0" err="1"/>
              <a:t>целевых</a:t>
            </a:r>
            <a:r>
              <a:rPr lang="de-DE" dirty="0"/>
              <a:t> </a:t>
            </a:r>
            <a:r>
              <a:rPr lang="de-DE" dirty="0" err="1"/>
              <a:t>направлений</a:t>
            </a:r>
            <a:r>
              <a:rPr lang="de-DE" dirty="0"/>
              <a:t>.</a:t>
            </a:r>
            <a:endParaRPr lang="ru-RU" dirty="0"/>
          </a:p>
        </p:txBody>
      </p:sp>
    </p:spTree>
    <p:extLst>
      <p:ext uri="{BB962C8B-B14F-4D97-AF65-F5344CB8AC3E}">
        <p14:creationId xmlns:p14="http://schemas.microsoft.com/office/powerpoint/2010/main" val="3932035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ИМАРАТ КАВКАЗ</a:t>
            </a:r>
            <a:endParaRPr lang="ru-RU" dirty="0"/>
          </a:p>
        </p:txBody>
      </p:sp>
      <p:pic>
        <p:nvPicPr>
          <p:cNvPr id="4" name="Содержимое 3" descr="LKIrHGeS_Wg.jpg"/>
          <p:cNvPicPr>
            <a:picLocks noGrp="1" noChangeAspect="1"/>
          </p:cNvPicPr>
          <p:nvPr>
            <p:ph idx="1"/>
          </p:nvPr>
        </p:nvPicPr>
        <p:blipFill>
          <a:blip r:embed="rId2">
            <a:extLst>
              <a:ext uri="{28A0092B-C50C-407E-A947-70E740481C1C}">
                <a14:useLocalDpi xmlns:a14="http://schemas.microsoft.com/office/drawing/2010/main" val="0"/>
              </a:ext>
            </a:extLst>
          </a:blip>
          <a:srcRect t="11270" b="11270"/>
          <a:stretch>
            <a:fillRect/>
          </a:stretch>
        </p:blipFill>
        <p:spPr/>
      </p:pic>
    </p:spTree>
    <p:extLst>
      <p:ext uri="{BB962C8B-B14F-4D97-AF65-F5344CB8AC3E}">
        <p14:creationId xmlns:p14="http://schemas.microsoft.com/office/powerpoint/2010/main" val="3630339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ИГИЛ</a:t>
            </a:r>
            <a:endParaRPr lang="ru-RU" dirty="0"/>
          </a:p>
        </p:txBody>
      </p:sp>
      <p:pic>
        <p:nvPicPr>
          <p:cNvPr id="4" name="Содержимое 3" descr="C5D4K6PWAAAv-3H.jpg"/>
          <p:cNvPicPr>
            <a:picLocks noGrp="1" noChangeAspect="1"/>
          </p:cNvPicPr>
          <p:nvPr>
            <p:ph idx="1"/>
          </p:nvPr>
        </p:nvPicPr>
        <p:blipFill>
          <a:blip r:embed="rId2" cstate="email">
            <a:extLst>
              <a:ext uri="{28A0092B-C50C-407E-A947-70E740481C1C}">
                <a14:useLocalDpi xmlns:a14="http://schemas.microsoft.com/office/drawing/2010/main" val="0"/>
              </a:ext>
            </a:extLst>
          </a:blip>
          <a:srcRect t="1080" b="1080"/>
          <a:stretch>
            <a:fillRect/>
          </a:stretch>
        </p:blipFill>
        <p:spPr/>
      </p:pic>
    </p:spTree>
    <p:extLst>
      <p:ext uri="{BB962C8B-B14F-4D97-AF65-F5344CB8AC3E}">
        <p14:creationId xmlns:p14="http://schemas.microsoft.com/office/powerpoint/2010/main" val="3886050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Джебхат</a:t>
            </a:r>
            <a:r>
              <a:rPr lang="ru-RU" dirty="0" smtClean="0"/>
              <a:t> ан </a:t>
            </a:r>
            <a:r>
              <a:rPr lang="ru-RU" dirty="0" err="1" smtClean="0"/>
              <a:t>Нусра</a:t>
            </a:r>
            <a:endParaRPr lang="ru-RU" dirty="0"/>
          </a:p>
        </p:txBody>
      </p:sp>
      <p:pic>
        <p:nvPicPr>
          <p:cNvPr id="4" name="Содержимое 3" descr="944.jpg"/>
          <p:cNvPicPr>
            <a:picLocks noGrp="1" noChangeAspect="1"/>
          </p:cNvPicPr>
          <p:nvPr>
            <p:ph idx="1"/>
          </p:nvPr>
        </p:nvPicPr>
        <p:blipFill>
          <a:blip r:embed="rId2" cstate="email">
            <a:extLst>
              <a:ext uri="{28A0092B-C50C-407E-A947-70E740481C1C}">
                <a14:useLocalDpi xmlns:a14="http://schemas.microsoft.com/office/drawing/2010/main" val="0"/>
              </a:ext>
            </a:extLst>
          </a:blip>
          <a:srcRect t="1298" b="1298"/>
          <a:stretch>
            <a:fillRect/>
          </a:stretch>
        </p:blipFill>
        <p:spPr/>
      </p:pic>
    </p:spTree>
    <p:extLst>
      <p:ext uri="{BB962C8B-B14F-4D97-AF65-F5344CB8AC3E}">
        <p14:creationId xmlns:p14="http://schemas.microsoft.com/office/powerpoint/2010/main" val="1021743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ЦСН ФСБ</a:t>
            </a:r>
            <a:endParaRPr lang="ru-RU" dirty="0"/>
          </a:p>
        </p:txBody>
      </p:sp>
      <p:pic>
        <p:nvPicPr>
          <p:cNvPr id="4" name="Содержимое 3" descr="av8POj9moR8.jpg"/>
          <p:cNvPicPr>
            <a:picLocks noGrp="1" noChangeAspect="1"/>
          </p:cNvPicPr>
          <p:nvPr>
            <p:ph idx="1"/>
          </p:nvPr>
        </p:nvPicPr>
        <p:blipFill>
          <a:blip r:embed="rId2" cstate="email">
            <a:extLst>
              <a:ext uri="{28A0092B-C50C-407E-A947-70E740481C1C}">
                <a14:useLocalDpi xmlns:a14="http://schemas.microsoft.com/office/drawing/2010/main" val="0"/>
              </a:ext>
            </a:extLst>
          </a:blip>
          <a:srcRect l="-55310" r="-55310"/>
          <a:stretch>
            <a:fillRect/>
          </a:stretch>
        </p:blipFill>
        <p:spPr/>
      </p:pic>
    </p:spTree>
    <p:extLst>
      <p:ext uri="{BB962C8B-B14F-4D97-AF65-F5344CB8AC3E}">
        <p14:creationId xmlns:p14="http://schemas.microsoft.com/office/powerpoint/2010/main" val="4002882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t>Терроризм (</a:t>
            </a:r>
            <a:r>
              <a:rPr lang="ru-RU" dirty="0" err="1"/>
              <a:t>Terrorism</a:t>
            </a:r>
            <a:r>
              <a:rPr lang="ru-RU" dirty="0"/>
              <a:t>) — политика, основанная на систематическом применении террора. Несмотря на юридическую силу термина «терроризм», его определение вплоть до настоящего времени остается неоднозначным</a:t>
            </a:r>
          </a:p>
        </p:txBody>
      </p:sp>
    </p:spTree>
    <p:extLst>
      <p:ext uri="{BB962C8B-B14F-4D97-AF65-F5344CB8AC3E}">
        <p14:creationId xmlns:p14="http://schemas.microsoft.com/office/powerpoint/2010/main" val="498696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АЛЬФА</a:t>
            </a:r>
            <a:endParaRPr lang="ru-RU" dirty="0"/>
          </a:p>
        </p:txBody>
      </p:sp>
      <p:pic>
        <p:nvPicPr>
          <p:cNvPr id="4" name="Содержимое 3" descr="Fsb_alpha_group.jpg"/>
          <p:cNvPicPr>
            <a:picLocks noGrp="1" noChangeAspect="1"/>
          </p:cNvPicPr>
          <p:nvPr>
            <p:ph idx="1"/>
          </p:nvPr>
        </p:nvPicPr>
        <p:blipFill>
          <a:blip r:embed="rId2" cstate="email">
            <a:extLst>
              <a:ext uri="{28A0092B-C50C-407E-A947-70E740481C1C}">
                <a14:useLocalDpi xmlns:a14="http://schemas.microsoft.com/office/drawing/2010/main" val="0"/>
              </a:ext>
            </a:extLst>
          </a:blip>
          <a:srcRect t="9049" b="9049"/>
          <a:stretch>
            <a:fillRect/>
          </a:stretch>
        </p:blipFill>
        <p:spPr/>
      </p:pic>
    </p:spTree>
    <p:extLst>
      <p:ext uri="{BB962C8B-B14F-4D97-AF65-F5344CB8AC3E}">
        <p14:creationId xmlns:p14="http://schemas.microsoft.com/office/powerpoint/2010/main" val="1448398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GIGN</a:t>
            </a:r>
            <a:endParaRPr lang="ru-RU" dirty="0"/>
          </a:p>
        </p:txBody>
      </p:sp>
      <p:pic>
        <p:nvPicPr>
          <p:cNvPr id="4" name="Содержимое 3" descr="Cl99F22WYAIjw-L.jpg"/>
          <p:cNvPicPr>
            <a:picLocks noGrp="1" noChangeAspect="1"/>
          </p:cNvPicPr>
          <p:nvPr>
            <p:ph idx="1"/>
          </p:nvPr>
        </p:nvPicPr>
        <p:blipFill>
          <a:blip r:embed="rId2" cstate="email">
            <a:extLst>
              <a:ext uri="{28A0092B-C50C-407E-A947-70E740481C1C}">
                <a14:useLocalDpi xmlns:a14="http://schemas.microsoft.com/office/drawing/2010/main" val="0"/>
              </a:ext>
            </a:extLst>
          </a:blip>
          <a:srcRect t="503" b="503"/>
          <a:stretch>
            <a:fillRect/>
          </a:stretch>
        </p:blipFill>
        <p:spPr/>
      </p:pic>
    </p:spTree>
    <p:extLst>
      <p:ext uri="{BB962C8B-B14F-4D97-AF65-F5344CB8AC3E}">
        <p14:creationId xmlns:p14="http://schemas.microsoft.com/office/powerpoint/2010/main" val="2637243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SWAT</a:t>
            </a:r>
            <a:endParaRPr lang="ru-RU" dirty="0"/>
          </a:p>
        </p:txBody>
      </p:sp>
      <p:pic>
        <p:nvPicPr>
          <p:cNvPr id="4" name="Содержимое 3" descr="478850203.jpg"/>
          <p:cNvPicPr>
            <a:picLocks noGrp="1" noChangeAspect="1"/>
          </p:cNvPicPr>
          <p:nvPr>
            <p:ph idx="1"/>
          </p:nvPr>
        </p:nvPicPr>
        <p:blipFill>
          <a:blip r:embed="rId2" cstate="email">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3470749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GSG 9</a:t>
            </a:r>
            <a:endParaRPr lang="ru-RU" dirty="0"/>
          </a:p>
        </p:txBody>
      </p:sp>
      <p:pic>
        <p:nvPicPr>
          <p:cNvPr id="4" name="Содержимое 3" descr="152168888.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t="6815" b="37372"/>
          <a:stretch/>
        </p:blipFill>
        <p:spPr/>
      </p:pic>
    </p:spTree>
    <p:extLst>
      <p:ext uri="{BB962C8B-B14F-4D97-AF65-F5344CB8AC3E}">
        <p14:creationId xmlns:p14="http://schemas.microsoft.com/office/powerpoint/2010/main" val="768574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История терроризма</a:t>
            </a:r>
            <a:endParaRPr lang="ru-RU" dirty="0"/>
          </a:p>
        </p:txBody>
      </p:sp>
      <p:sp>
        <p:nvSpPr>
          <p:cNvPr id="3" name="Содержимое 2"/>
          <p:cNvSpPr>
            <a:spLocks noGrp="1"/>
          </p:cNvSpPr>
          <p:nvPr>
            <p:ph idx="1"/>
          </p:nvPr>
        </p:nvSpPr>
        <p:spPr/>
        <p:txBody>
          <a:bodyPr>
            <a:normAutofit fontScale="92500" lnSpcReduction="20000"/>
          </a:bodyPr>
          <a:lstStyle/>
          <a:p>
            <a:r>
              <a:rPr lang="ru-RU" dirty="0"/>
              <a:t>Иные приравнивают к терроризму любое политическое убийство, и, таким образом, корни терроризма отодвигаются в античные </a:t>
            </a:r>
            <a:r>
              <a:rPr lang="ru-RU" dirty="0" smtClean="0"/>
              <a:t>времена, </a:t>
            </a:r>
            <a:r>
              <a:rPr lang="ru-RU" dirty="0"/>
              <a:t>если не в ещё более ранний период; другие считают терроризм феноменом конца XX </a:t>
            </a:r>
            <a:r>
              <a:rPr lang="ru-RU" dirty="0" smtClean="0"/>
              <a:t>века. </a:t>
            </a:r>
            <a:r>
              <a:rPr lang="ru-RU" dirty="0"/>
              <a:t>Французский историк </a:t>
            </a:r>
            <a:r>
              <a:rPr lang="ru-RU" dirty="0" smtClean="0"/>
              <a:t> </a:t>
            </a:r>
            <a:r>
              <a:rPr lang="ru-RU" dirty="0"/>
              <a:t>Ферро возводит терроризм к «специфической исламской традиции </a:t>
            </a:r>
            <a:r>
              <a:rPr lang="ru-RU" dirty="0" err="1"/>
              <a:t>Хошашин</a:t>
            </a:r>
            <a:r>
              <a:rPr lang="ru-RU" dirty="0"/>
              <a:t> XI—XII вв.», а Н. </a:t>
            </a:r>
            <a:r>
              <a:rPr lang="ru-RU" dirty="0" err="1"/>
              <a:t>Неймарк</a:t>
            </a:r>
            <a:r>
              <a:rPr lang="ru-RU" dirty="0"/>
              <a:t> относит происхождение современного терроризма к эпохе пост-Наполеоновской Реставрации.</a:t>
            </a:r>
          </a:p>
        </p:txBody>
      </p:sp>
    </p:spTree>
    <p:extLst>
      <p:ext uri="{BB962C8B-B14F-4D97-AF65-F5344CB8AC3E}">
        <p14:creationId xmlns:p14="http://schemas.microsoft.com/office/powerpoint/2010/main" val="3726207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marL="0" indent="0">
              <a:buNone/>
            </a:pPr>
            <a:r>
              <a:rPr lang="ru-RU" dirty="0"/>
              <a:t>Классическим примером террористической организации Средних веков, которая значительно развила искусство тайной войны, диверсионной практики и насильственных средств достижения цели, является секта </a:t>
            </a:r>
            <a:r>
              <a:rPr lang="ru-RU" dirty="0" err="1"/>
              <a:t>ассасинов</a:t>
            </a:r>
            <a:r>
              <a:rPr lang="ru-RU" dirty="0"/>
              <a:t> (</a:t>
            </a:r>
            <a:r>
              <a:rPr lang="ru-RU" dirty="0" err="1"/>
              <a:t>хашашаинов</a:t>
            </a:r>
            <a:r>
              <a:rPr lang="ru-RU" dirty="0"/>
              <a:t>, «едящих траву»). Около 1090 года Хасан ибн </a:t>
            </a:r>
            <a:r>
              <a:rPr lang="ru-RU" dirty="0" err="1"/>
              <a:t>Саббах</a:t>
            </a:r>
            <a:r>
              <a:rPr lang="ru-RU" dirty="0"/>
              <a:t> захватил в горной долине к северу от </a:t>
            </a:r>
            <a:r>
              <a:rPr lang="ru-RU" dirty="0" err="1"/>
              <a:t>Хамадана</a:t>
            </a:r>
            <a:r>
              <a:rPr lang="ru-RU" dirty="0"/>
              <a:t> (современный Иран) крепость </a:t>
            </a:r>
            <a:r>
              <a:rPr lang="ru-RU" dirty="0" err="1"/>
              <a:t>Аламут</a:t>
            </a:r>
            <a:r>
              <a:rPr lang="ru-RU" dirty="0"/>
              <a:t>. В течение последующих полутора столетий сторонники и последователи Горного Старца, под именем которого вошёл в историю основатель секты, опираясь на контролируемый район, который сегодня профессионалы антитеррора назвали бы «серой зоной», лишили покоя правящие династии на обширном пространстве от Средиземного моря до Персидского залива. Движимые неясной до конца религиозной мотивацией, практически неуловимые, и от этого ещё более устрашающие адепты секты (с позиций сегодняшнего дня — боевики), убили за период своей деятельности сотни халифов и султанов, военачальников и представителей официального духовенства, посеяв ужас во дворцах правителей, существенно дестабилизировав политическую обстановку на обширном геополитическом пространстве Востока, и затем были уничтожены монголо-татарами в середине XIII века.</a:t>
            </a:r>
          </a:p>
        </p:txBody>
      </p:sp>
    </p:spTree>
    <p:extLst>
      <p:ext uri="{BB962C8B-B14F-4D97-AF65-F5344CB8AC3E}">
        <p14:creationId xmlns:p14="http://schemas.microsoft.com/office/powerpoint/2010/main" val="3126026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Терроризм и закон</a:t>
            </a:r>
            <a:endParaRPr lang="ru-RU" dirty="0"/>
          </a:p>
        </p:txBody>
      </p:sp>
      <p:sp>
        <p:nvSpPr>
          <p:cNvPr id="3" name="Содержимое 2"/>
          <p:cNvSpPr>
            <a:spLocks noGrp="1"/>
          </p:cNvSpPr>
          <p:nvPr>
            <p:ph idx="1"/>
          </p:nvPr>
        </p:nvSpPr>
        <p:spPr/>
        <p:txBody>
          <a:bodyPr>
            <a:normAutofit fontScale="92500" lnSpcReduction="20000"/>
          </a:bodyPr>
          <a:lstStyle/>
          <a:p>
            <a:r>
              <a:rPr lang="ru-RU" dirty="0"/>
              <a:t>Статья «205 УК РФ» предусматривает за совершение взрыва, поджога или других действий, устрашающих население и создающих опасность гибели человека, причинение значительного имущественного ущерба либо наступления иных тяжких последствий, в целях воздействия на принятие решения органами власти или международными организациями, а также угрозу совершения таких действий лишение свободы вплоть до пожизненного заключения в зависимости от обстоятельств.</a:t>
            </a:r>
          </a:p>
        </p:txBody>
      </p:sp>
    </p:spTree>
    <p:extLst>
      <p:ext uri="{BB962C8B-B14F-4D97-AF65-F5344CB8AC3E}">
        <p14:creationId xmlns:p14="http://schemas.microsoft.com/office/powerpoint/2010/main" val="3536473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группировки</a:t>
            </a:r>
            <a:endParaRPr lang="ru-RU" dirty="0"/>
          </a:p>
        </p:txBody>
      </p:sp>
      <p:sp>
        <p:nvSpPr>
          <p:cNvPr id="3" name="Содержимое 2"/>
          <p:cNvSpPr>
            <a:spLocks noGrp="1"/>
          </p:cNvSpPr>
          <p:nvPr>
            <p:ph idx="1"/>
          </p:nvPr>
        </p:nvSpPr>
        <p:spPr/>
        <p:txBody>
          <a:bodyPr>
            <a:normAutofit/>
          </a:bodyPr>
          <a:lstStyle/>
          <a:p>
            <a:endParaRPr lang="ru-RU" dirty="0"/>
          </a:p>
        </p:txBody>
      </p:sp>
    </p:spTree>
    <p:extLst>
      <p:ext uri="{BB962C8B-B14F-4D97-AF65-F5344CB8AC3E}">
        <p14:creationId xmlns:p14="http://schemas.microsoft.com/office/powerpoint/2010/main" val="80278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Имарат</a:t>
            </a:r>
            <a:r>
              <a:rPr lang="ru-RU" dirty="0" smtClean="0"/>
              <a:t> Кавказ</a:t>
            </a:r>
            <a:endParaRPr lang="ru-RU" dirty="0"/>
          </a:p>
        </p:txBody>
      </p:sp>
      <p:sp>
        <p:nvSpPr>
          <p:cNvPr id="3" name="Содержимое 2"/>
          <p:cNvSpPr>
            <a:spLocks noGrp="1"/>
          </p:cNvSpPr>
          <p:nvPr>
            <p:ph idx="1"/>
          </p:nvPr>
        </p:nvSpPr>
        <p:spPr/>
        <p:txBody>
          <a:bodyPr>
            <a:normAutofit fontScale="85000" lnSpcReduction="20000"/>
          </a:bodyPr>
          <a:lstStyle/>
          <a:p>
            <a:r>
              <a:rPr lang="is-IS" dirty="0"/>
              <a:t>Кавказский эмират был провозглашён 7 </a:t>
            </a:r>
            <a:r>
              <a:rPr lang="is-IS" dirty="0" smtClean="0"/>
              <a:t>октября2007 </a:t>
            </a:r>
            <a:r>
              <a:rPr lang="is-IS" dirty="0"/>
              <a:t>года президентом Чеченской Республики Ичкерия (ЧРИ) в изгнании Доку </a:t>
            </a:r>
            <a:r>
              <a:rPr lang="is-IS" dirty="0" smtClean="0"/>
              <a:t>Умаровым, </a:t>
            </a:r>
            <a:r>
              <a:rPr lang="is-IS" dirty="0"/>
              <a:t>с последовавшим преобразованием Чеченской Республики Ичкерия в «Вилайят Нохчийчо» (Ичкерия) в составе Имарата </a:t>
            </a:r>
            <a:r>
              <a:rPr lang="is-IS" dirty="0" smtClean="0"/>
              <a:t>Кавказ. </a:t>
            </a:r>
            <a:r>
              <a:rPr lang="is-IS" dirty="0"/>
              <a:t>Как отмечается американскими военными исследователями (2012), образование Имарата Кавказ в 2007 году ознаменовало завершение процесса трансформации чеченского националистического сопротивления в исламистскую повстанческую деятельность по всему северокавказскому региону</a:t>
            </a:r>
            <a:endParaRPr lang="ru-RU" dirty="0"/>
          </a:p>
        </p:txBody>
      </p:sp>
    </p:spTree>
    <p:extLst>
      <p:ext uri="{BB962C8B-B14F-4D97-AF65-F5344CB8AC3E}">
        <p14:creationId xmlns:p14="http://schemas.microsoft.com/office/powerpoint/2010/main" val="333896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a:t>Доку </a:t>
            </a:r>
            <a:r>
              <a:rPr lang="ru-RU" dirty="0" err="1"/>
              <a:t>Умаров</a:t>
            </a:r>
            <a:r>
              <a:rPr lang="ru-RU" dirty="0"/>
              <a:t> заявил претензии на роль главы территории, охватывающей целый ряд северокавказских регионов — Дагестан, Чечню, Ингушетию, часть Ставропольского края, Северную Осетию — Аланию, Кабардино-Балкарию и Карачаево-Черкесию. При этом Доку </a:t>
            </a:r>
            <a:r>
              <a:rPr lang="ru-RU" dirty="0" err="1"/>
              <a:t>Умаров</a:t>
            </a:r>
            <a:r>
              <a:rPr lang="ru-RU" dirty="0"/>
              <a:t> «объявил вне закона… названия, которыми неверные разделяют мусульман… этнические, территориально-колониальные зоны под названием „Северокавказские республики“… и тому подобное</a:t>
            </a:r>
            <a:r>
              <a:rPr lang="ru-RU" dirty="0" smtClean="0"/>
              <a:t>», </a:t>
            </a:r>
            <a:r>
              <a:rPr lang="ru-RU" dirty="0"/>
              <a:t>переименовав их в </a:t>
            </a:r>
            <a:r>
              <a:rPr lang="ru-RU" dirty="0" err="1"/>
              <a:t>вилайяты</a:t>
            </a:r>
            <a:r>
              <a:rPr lang="ru-RU" dirty="0"/>
              <a:t> — Дагестан, </a:t>
            </a:r>
            <a:r>
              <a:rPr lang="ru-RU" dirty="0" err="1"/>
              <a:t>Нохчийчо</a:t>
            </a:r>
            <a:r>
              <a:rPr lang="ru-RU" dirty="0"/>
              <a:t>, </a:t>
            </a:r>
            <a:r>
              <a:rPr lang="ru-RU" dirty="0" err="1"/>
              <a:t>Галгайче</a:t>
            </a:r>
            <a:r>
              <a:rPr lang="ru-RU" dirty="0"/>
              <a:t>, Ногайская степь, </a:t>
            </a:r>
            <a:r>
              <a:rPr lang="ru-RU" dirty="0" err="1"/>
              <a:t>Иристон</a:t>
            </a:r>
            <a:r>
              <a:rPr lang="ru-RU" dirty="0"/>
              <a:t> и </a:t>
            </a:r>
            <a:r>
              <a:rPr lang="ru-RU" dirty="0" err="1"/>
              <a:t>Кабарда</a:t>
            </a:r>
            <a:r>
              <a:rPr lang="ru-RU" dirty="0"/>
              <a:t>-Балкария-Карачай</a:t>
            </a:r>
          </a:p>
        </p:txBody>
      </p:sp>
    </p:spTree>
    <p:extLst>
      <p:ext uri="{BB962C8B-B14F-4D97-AF65-F5344CB8AC3E}">
        <p14:creationId xmlns:p14="http://schemas.microsoft.com/office/powerpoint/2010/main" val="299418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ИГИЛ (запрещена на территории Российской Федерации)</a:t>
            </a:r>
            <a:endParaRPr lang="ru-RU" dirty="0"/>
          </a:p>
        </p:txBody>
      </p:sp>
      <p:sp>
        <p:nvSpPr>
          <p:cNvPr id="3" name="Содержимое 2"/>
          <p:cNvSpPr>
            <a:spLocks noGrp="1"/>
          </p:cNvSpPr>
          <p:nvPr>
            <p:ph idx="1"/>
          </p:nvPr>
        </p:nvSpPr>
        <p:spPr/>
        <p:txBody>
          <a:bodyPr>
            <a:normAutofit lnSpcReduction="10000"/>
          </a:bodyPr>
          <a:lstStyle/>
          <a:p>
            <a:r>
              <a:rPr lang="ar-SA" dirty="0"/>
              <a:t>«Ислáмское госудáрство» </a:t>
            </a:r>
            <a:r>
              <a:rPr lang="ar-SA" dirty="0" smtClean="0"/>
              <a:t>ад</a:t>
            </a:r>
            <a:r>
              <a:rPr lang="ar-SA" dirty="0"/>
              <a:t>-Да́уляту ль-Ислами́йя)</a:t>
            </a:r>
            <a:r>
              <a:rPr lang="ar-SA" dirty="0" smtClean="0"/>
              <a:t>, «</a:t>
            </a:r>
            <a:r>
              <a:rPr lang="ar-SA" dirty="0"/>
              <a:t>Исла́мское госуда́рство Ира́ка и Лева́нта» </a:t>
            </a:r>
            <a:r>
              <a:rPr lang="ar-SA" dirty="0" smtClean="0"/>
              <a:t>международная </a:t>
            </a:r>
            <a:r>
              <a:rPr lang="ar-SA" dirty="0"/>
              <a:t>исламистская </a:t>
            </a:r>
            <a:r>
              <a:rPr lang="ar-SA" dirty="0" smtClean="0"/>
              <a:t>суннитская</a:t>
            </a:r>
            <a:r>
              <a:rPr lang="ru-RU" dirty="0" smtClean="0"/>
              <a:t> </a:t>
            </a:r>
            <a:r>
              <a:rPr lang="ar-SA" dirty="0" smtClean="0"/>
              <a:t>экстремистская</a:t>
            </a:r>
            <a:r>
              <a:rPr lang="ru-RU" dirty="0" smtClean="0"/>
              <a:t> </a:t>
            </a:r>
            <a:r>
              <a:rPr lang="ar-SA" dirty="0" smtClean="0"/>
              <a:t>террористическая </a:t>
            </a:r>
            <a:r>
              <a:rPr lang="ar-SA" dirty="0"/>
              <a:t>организация, действующая преимущественно на территории Сирии (частично контролируя её северо-восточные территории) и Ирака </a:t>
            </a:r>
            <a:endParaRPr lang="ru-RU" dirty="0"/>
          </a:p>
        </p:txBody>
      </p:sp>
    </p:spTree>
    <p:extLst>
      <p:ext uri="{BB962C8B-B14F-4D97-AF65-F5344CB8AC3E}">
        <p14:creationId xmlns:p14="http://schemas.microsoft.com/office/powerpoint/2010/main" val="2861481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 Черный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Черный .thmx</Template>
  <TotalTime>139</TotalTime>
  <Words>1200</Words>
  <Application>Microsoft Office PowerPoint</Application>
  <PresentationFormat>Экран (4:3)</PresentationFormat>
  <Paragraphs>35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 Черный </vt:lpstr>
      <vt:lpstr>терроризм</vt:lpstr>
      <vt:lpstr>Презентация PowerPoint</vt:lpstr>
      <vt:lpstr>История терроризма</vt:lpstr>
      <vt:lpstr>Презентация PowerPoint</vt:lpstr>
      <vt:lpstr>Терроризм и закон</vt:lpstr>
      <vt:lpstr>группировки</vt:lpstr>
      <vt:lpstr>Имарат Кавказ</vt:lpstr>
      <vt:lpstr>Презентация PowerPoint</vt:lpstr>
      <vt:lpstr>ИГИЛ (запрещена на территории Российской Федерации)</vt:lpstr>
      <vt:lpstr>Джебхат ан Нусра</vt:lpstr>
      <vt:lpstr>ЦСН ФСБ</vt:lpstr>
      <vt:lpstr>“Альфа”</vt:lpstr>
      <vt:lpstr>GIGN</vt:lpstr>
      <vt:lpstr>SWAT</vt:lpstr>
      <vt:lpstr>GSG-9</vt:lpstr>
      <vt:lpstr>ИМАРАТ КАВКАЗ</vt:lpstr>
      <vt:lpstr>ИГИЛ</vt:lpstr>
      <vt:lpstr>Джебхат ан Нусра</vt:lpstr>
      <vt:lpstr>ЦСН ФСБ</vt:lpstr>
      <vt:lpstr>АЛЬФА</vt:lpstr>
      <vt:lpstr>GIGN</vt:lpstr>
      <vt:lpstr>SWAT</vt:lpstr>
      <vt:lpstr>GSG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терроризм</dc:title>
  <dc:creator>imac</dc:creator>
  <cp:lastModifiedBy>Элина</cp:lastModifiedBy>
  <cp:revision>10</cp:revision>
  <dcterms:created xsi:type="dcterms:W3CDTF">2018-01-18T17:41:59Z</dcterms:created>
  <dcterms:modified xsi:type="dcterms:W3CDTF">2018-03-27T14:55:35Z</dcterms:modified>
</cp:coreProperties>
</file>